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7" r:id="rId2"/>
    <p:sldId id="259" r:id="rId3"/>
    <p:sldId id="262" r:id="rId4"/>
    <p:sldId id="294" r:id="rId5"/>
    <p:sldId id="295" r:id="rId6"/>
    <p:sldId id="290" r:id="rId7"/>
    <p:sldId id="264" r:id="rId8"/>
    <p:sldId id="265" r:id="rId9"/>
    <p:sldId id="266" r:id="rId10"/>
    <p:sldId id="296" r:id="rId11"/>
    <p:sldId id="267" r:id="rId12"/>
    <p:sldId id="297" r:id="rId13"/>
    <p:sldId id="298" r:id="rId14"/>
    <p:sldId id="29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1326" y="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91E68F-2BCF-47E8-AD04-40FA1FF6B094}" type="datetimeFigureOut">
              <a:rPr lang="en-US" smtClean="0"/>
              <a:pPr/>
              <a:t>1/30/2021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4108C3-DF0A-40BC-927A-4B42A7ABD409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315781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A61DB-4E95-4645-A50F-CBCA169DCE0B}" type="datetime1">
              <a:rPr lang="en-US" smtClean="0"/>
              <a:pPr/>
              <a:t>1/30/2021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D9F18-B5D6-4D79-9554-183257492D07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73C8A-CA64-4969-B026-C4DAA59749F0}" type="datetime1">
              <a:rPr lang="en-US" smtClean="0"/>
              <a:pPr/>
              <a:t>1/30/2021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D9F18-B5D6-4D79-9554-183257492D07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30ABC-C6BC-40EC-AE7F-74732E7D22B3}" type="datetime1">
              <a:rPr lang="en-US" smtClean="0"/>
              <a:pPr/>
              <a:t>1/30/2021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D9F18-B5D6-4D79-9554-183257492D07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8ECCA-C459-43E8-9E91-354504496943}" type="datetime1">
              <a:rPr lang="en-US" smtClean="0"/>
              <a:pPr/>
              <a:t>1/30/2021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D9F18-B5D6-4D79-9554-183257492D07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5A6A5-75FF-4176-8328-1D2DA76FD241}" type="datetime1">
              <a:rPr lang="en-US" smtClean="0"/>
              <a:pPr/>
              <a:t>1/30/2021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D9F18-B5D6-4D79-9554-183257492D07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6990C-3995-46CA-A24E-64B8B4DB0B82}" type="datetime1">
              <a:rPr lang="en-US" smtClean="0"/>
              <a:pPr/>
              <a:t>1/30/2021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D9F18-B5D6-4D79-9554-183257492D07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9B379-4355-4A06-8F29-21231A8959BF}" type="datetime1">
              <a:rPr lang="en-US" smtClean="0"/>
              <a:pPr/>
              <a:t>1/30/2021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D9F18-B5D6-4D79-9554-183257492D07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B0551-CE8D-4904-A978-AB7A5EFB8EEB}" type="datetime1">
              <a:rPr lang="en-US" smtClean="0"/>
              <a:pPr/>
              <a:t>1/30/2021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D9F18-B5D6-4D79-9554-183257492D07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0C64F-7ADC-47CB-B251-1B91C090675F}" type="datetime1">
              <a:rPr lang="en-US" smtClean="0"/>
              <a:pPr/>
              <a:t>1/30/2021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D9F18-B5D6-4D79-9554-183257492D07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E7FA2-85AD-4F12-9651-77534F80AEDF}" type="datetime1">
              <a:rPr lang="en-US" smtClean="0"/>
              <a:pPr/>
              <a:t>1/30/2021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D9F18-B5D6-4D79-9554-183257492D07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98591-CE40-4336-8BE7-A0F165E1AE31}" type="datetime1">
              <a:rPr lang="en-US" smtClean="0"/>
              <a:pPr/>
              <a:t>1/30/2021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D9F18-B5D6-4D79-9554-183257492D07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FAEAE784-0539-459B-8135-5FB7C4FF8413}" type="datetime1">
              <a:rPr lang="en-US" smtClean="0"/>
              <a:pPr/>
              <a:t>1/30/2021</a:t>
            </a:fld>
            <a:endParaRPr lang="en-IN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DFED9F18-B5D6-4D79-9554-183257492D07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1357290" y="1500198"/>
            <a:ext cx="6215106" cy="15716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IN" sz="4400" b="1" dirty="0">
                <a:latin typeface="+mj-lt"/>
                <a:ea typeface="+mj-ea"/>
                <a:cs typeface="+mj-cs"/>
              </a:rPr>
              <a:t> Aminoglycosides</a:t>
            </a:r>
            <a:endParaRPr kumimoji="0" lang="en-IN" sz="4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7" name="Picture 6" descr="Image result for PDEA 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4" y="114749"/>
            <a:ext cx="1571604" cy="16711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Image result for sgrs college of pharmacy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109526"/>
            <a:ext cx="1614518" cy="167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8"/>
          <p:cNvSpPr/>
          <p:nvPr/>
        </p:nvSpPr>
        <p:spPr>
          <a:xfrm>
            <a:off x="428627" y="3857628"/>
            <a:ext cx="7693831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400" b="1" dirty="0">
              <a:latin typeface="Arial Black" pitchFamily="34" charset="0"/>
            </a:endParaRPr>
          </a:p>
          <a:p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Mrs.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Jagtap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P.N</a:t>
            </a:r>
          </a:p>
          <a:p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HOD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Department of Pharmacology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PDEA’S SGRS College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of Pharmacy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0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8348328" y="6111875"/>
            <a:ext cx="457200" cy="365125"/>
          </a:xfrm>
        </p:spPr>
        <p:txBody>
          <a:bodyPr/>
          <a:lstStyle/>
          <a:p>
            <a:fld id="{D6BC0851-6C78-45D5-8A35-8C03B06073CE}" type="slidenum">
              <a:rPr lang="en-IN" smtClean="0"/>
              <a:pPr/>
              <a:t>1</a:t>
            </a:fld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785794"/>
            <a:ext cx="8245544" cy="5429264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buNone/>
            </a:pPr>
            <a:r>
              <a:rPr lang="en-IN" b="1" u="sng" dirty="0">
                <a:latin typeface="Times New Roman" pitchFamily="18" charset="0"/>
                <a:cs typeface="Times New Roman" pitchFamily="18" charset="0"/>
              </a:rPr>
              <a:t>Transport of drug:</a:t>
            </a:r>
            <a:endParaRPr lang="en-IN" sz="2200" u="sng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Diffuse across the outer coat of bacteria through </a:t>
            </a:r>
            <a:r>
              <a:rPr lang="en-IN" sz="2400" dirty="0" err="1" smtClean="0">
                <a:latin typeface="Times New Roman" pitchFamily="18" charset="0"/>
                <a:cs typeface="Times New Roman" pitchFamily="18" charset="0"/>
              </a:rPr>
              <a:t>porin</a:t>
            </a: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channel </a:t>
            </a:r>
            <a:endParaRPr lang="en-IN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Penetration is oxygen dependent active process </a:t>
            </a:r>
          </a:p>
          <a:p>
            <a:pPr>
              <a:lnSpc>
                <a:spcPct val="150000"/>
              </a:lnSpc>
            </a:pP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Inactivated under anaerobic condition </a:t>
            </a:r>
          </a:p>
          <a:p>
            <a:pPr>
              <a:lnSpc>
                <a:spcPct val="150000"/>
              </a:lnSpc>
            </a:pP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Also favoured by high pH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D9F18-B5D6-4D79-9554-183257492D07}" type="slidenum">
              <a:rPr lang="en-IN" smtClean="0"/>
              <a:pPr/>
              <a:t>10</a:t>
            </a:fld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1000108"/>
            <a:ext cx="8183880" cy="5286388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en-IN" sz="2400" dirty="0" err="1" smtClean="0">
                <a:latin typeface="Times New Roman" pitchFamily="18" charset="0"/>
                <a:cs typeface="Times New Roman" pitchFamily="18" charset="0"/>
              </a:rPr>
              <a:t>Cidal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action due to secondary change in cell membrane • Energy dependent phase II process</a:t>
            </a:r>
          </a:p>
          <a:p>
            <a:pPr>
              <a:lnSpc>
                <a:spcPct val="120000"/>
              </a:lnSpc>
            </a:pP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After exposure sensitive bacteria become more permeable</a:t>
            </a:r>
          </a:p>
          <a:p>
            <a:pPr>
              <a:lnSpc>
                <a:spcPct val="120000"/>
              </a:lnSpc>
            </a:pP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 Ions, amino acid and protein leak out</a:t>
            </a:r>
          </a:p>
          <a:p>
            <a:pPr>
              <a:lnSpc>
                <a:spcPct val="120000"/>
              </a:lnSpc>
            </a:pP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Cell death</a:t>
            </a:r>
          </a:p>
          <a:p>
            <a:pPr>
              <a:lnSpc>
                <a:spcPct val="120000"/>
              </a:lnSpc>
            </a:pPr>
            <a:r>
              <a:rPr lang="en-IN" sz="2400" dirty="0" err="1">
                <a:latin typeface="Times New Roman" pitchFamily="18" charset="0"/>
                <a:cs typeface="Times New Roman" pitchFamily="18" charset="0"/>
              </a:rPr>
              <a:t>Cidal</a:t>
            </a: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 effect is concentration 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dependent</a:t>
            </a:r>
            <a:endParaRPr lang="en-IN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</a:pP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 Rate of bacterial cell killing directly related to ratio of peak antibiotic concentration to MIC </a:t>
            </a:r>
          </a:p>
          <a:p>
            <a:pPr>
              <a:lnSpc>
                <a:spcPct val="120000"/>
              </a:lnSpc>
            </a:pP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 Also exert post antibiotic effect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D9F18-B5D6-4D79-9554-183257492D07}" type="slidenum">
              <a:rPr lang="en-IN" smtClean="0"/>
              <a:pPr/>
              <a:t>11</a:t>
            </a:fld>
            <a:endParaRPr lang="en-IN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285752"/>
            <a:ext cx="8183880" cy="6357958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  <a:buNone/>
            </a:pPr>
            <a:r>
              <a:rPr lang="en-IN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b="1" dirty="0">
                <a:latin typeface="Times New Roman" pitchFamily="18" charset="0"/>
                <a:cs typeface="Times New Roman" pitchFamily="18" charset="0"/>
              </a:rPr>
              <a:t>Pharmacokinetics:</a:t>
            </a:r>
          </a:p>
          <a:p>
            <a:pPr>
              <a:lnSpc>
                <a:spcPct val="150000"/>
              </a:lnSpc>
            </a:pPr>
            <a:r>
              <a:rPr lang="en-IN" sz="2200" dirty="0">
                <a:latin typeface="Times New Roman" pitchFamily="18" charset="0"/>
                <a:cs typeface="Times New Roman" pitchFamily="18" charset="0"/>
              </a:rPr>
              <a:t>Highly polar </a:t>
            </a:r>
            <a:r>
              <a:rPr lang="en-IN" sz="2200" dirty="0" err="1">
                <a:latin typeface="Times New Roman" pitchFamily="18" charset="0"/>
                <a:cs typeface="Times New Roman" pitchFamily="18" charset="0"/>
              </a:rPr>
              <a:t>cations</a:t>
            </a:r>
            <a:endParaRPr lang="en-IN" sz="22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IN" sz="2200" dirty="0">
                <a:latin typeface="Times New Roman" pitchFamily="18" charset="0"/>
                <a:cs typeface="Times New Roman" pitchFamily="18" charset="0"/>
              </a:rPr>
              <a:t>very poorly absorbed from the GI tract</a:t>
            </a:r>
          </a:p>
          <a:p>
            <a:pPr>
              <a:lnSpc>
                <a:spcPct val="150000"/>
              </a:lnSpc>
            </a:pPr>
            <a:r>
              <a:rPr lang="en-IN" sz="2200" dirty="0">
                <a:latin typeface="Times New Roman" pitchFamily="18" charset="0"/>
                <a:cs typeface="Times New Roman" pitchFamily="18" charset="0"/>
              </a:rPr>
              <a:t>Absorption of </a:t>
            </a:r>
            <a:r>
              <a:rPr lang="en-IN" sz="2200" dirty="0" err="1">
                <a:latin typeface="Times New Roman" pitchFamily="18" charset="0"/>
                <a:cs typeface="Times New Roman" pitchFamily="18" charset="0"/>
              </a:rPr>
              <a:t>gentamicin</a:t>
            </a:r>
            <a:r>
              <a:rPr lang="en-IN" sz="2200" dirty="0">
                <a:latin typeface="Times New Roman" pitchFamily="18" charset="0"/>
                <a:cs typeface="Times New Roman" pitchFamily="18" charset="0"/>
              </a:rPr>
              <a:t> from the GI tract may be increased by GI disease (e.g., ulcers or inflammatory bowel disease)</a:t>
            </a:r>
          </a:p>
          <a:p>
            <a:pPr>
              <a:lnSpc>
                <a:spcPct val="150000"/>
              </a:lnSpc>
            </a:pPr>
            <a:r>
              <a:rPr lang="en-IN" sz="2200" dirty="0">
                <a:latin typeface="Times New Roman" pitchFamily="18" charset="0"/>
                <a:cs typeface="Times New Roman" pitchFamily="18" charset="0"/>
              </a:rPr>
              <a:t>All the </a:t>
            </a:r>
            <a:r>
              <a:rPr lang="en-IN" sz="2200" dirty="0" err="1">
                <a:latin typeface="Times New Roman" pitchFamily="18" charset="0"/>
                <a:cs typeface="Times New Roman" pitchFamily="18" charset="0"/>
              </a:rPr>
              <a:t>aminoglycosides</a:t>
            </a:r>
            <a:r>
              <a:rPr lang="en-IN" sz="2200" dirty="0">
                <a:latin typeface="Times New Roman" pitchFamily="18" charset="0"/>
                <a:cs typeface="Times New Roman" pitchFamily="18" charset="0"/>
              </a:rPr>
              <a:t> are absorbed rapidly from intramuscular sites of injection</a:t>
            </a:r>
          </a:p>
          <a:p>
            <a:pPr>
              <a:lnSpc>
                <a:spcPct val="150000"/>
              </a:lnSpc>
            </a:pPr>
            <a:r>
              <a:rPr lang="en-IN" sz="2200" dirty="0">
                <a:latin typeface="Times New Roman" pitchFamily="18" charset="0"/>
                <a:cs typeface="Times New Roman" pitchFamily="18" charset="0"/>
              </a:rPr>
              <a:t>Because of their polar nature, the </a:t>
            </a:r>
            <a:r>
              <a:rPr lang="en-IN" sz="2200" dirty="0" err="1">
                <a:latin typeface="Times New Roman" pitchFamily="18" charset="0"/>
                <a:cs typeface="Times New Roman" pitchFamily="18" charset="0"/>
              </a:rPr>
              <a:t>aminoglycosides</a:t>
            </a:r>
            <a:r>
              <a:rPr lang="en-IN" sz="2200" dirty="0">
                <a:latin typeface="Times New Roman" pitchFamily="18" charset="0"/>
                <a:cs typeface="Times New Roman" pitchFamily="18" charset="0"/>
              </a:rPr>
              <a:t> do not penetrate into most cells, the CNS, or the eye </a:t>
            </a:r>
          </a:p>
          <a:p>
            <a:pPr>
              <a:lnSpc>
                <a:spcPct val="150000"/>
              </a:lnSpc>
            </a:pPr>
            <a:r>
              <a:rPr lang="en-IN" sz="2200" dirty="0">
                <a:latin typeface="Times New Roman" pitchFamily="18" charset="0"/>
                <a:cs typeface="Times New Roman" pitchFamily="18" charset="0"/>
              </a:rPr>
              <a:t>Plasma protein binding: </a:t>
            </a:r>
            <a:r>
              <a:rPr lang="en-IN" sz="2200" dirty="0" err="1">
                <a:latin typeface="Times New Roman" pitchFamily="18" charset="0"/>
                <a:cs typeface="Times New Roman" pitchFamily="18" charset="0"/>
              </a:rPr>
              <a:t>neglible</a:t>
            </a:r>
            <a:endParaRPr lang="en-IN" sz="22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IN" sz="2200" dirty="0">
                <a:latin typeface="Times New Roman" pitchFamily="18" charset="0"/>
                <a:cs typeface="Times New Roman" pitchFamily="18" charset="0"/>
              </a:rPr>
              <a:t>Vd:25% of lean body weight –equal to ECF </a:t>
            </a:r>
          </a:p>
          <a:p>
            <a:pPr>
              <a:lnSpc>
                <a:spcPct val="150000"/>
              </a:lnSpc>
            </a:pPr>
            <a:r>
              <a:rPr lang="en-IN" sz="2200" dirty="0">
                <a:latin typeface="Times New Roman" pitchFamily="18" charset="0"/>
                <a:cs typeface="Times New Roman" pitchFamily="18" charset="0"/>
              </a:rPr>
              <a:t>Concentrations of </a:t>
            </a:r>
            <a:r>
              <a:rPr lang="en-IN" sz="2200" dirty="0" err="1">
                <a:latin typeface="Times New Roman" pitchFamily="18" charset="0"/>
                <a:cs typeface="Times New Roman" pitchFamily="18" charset="0"/>
              </a:rPr>
              <a:t>aminoglycosides</a:t>
            </a:r>
            <a:r>
              <a:rPr lang="en-IN" sz="2200" dirty="0">
                <a:latin typeface="Times New Roman" pitchFamily="18" charset="0"/>
                <a:cs typeface="Times New Roman" pitchFamily="18" charset="0"/>
              </a:rPr>
              <a:t> in secretions and tissues are low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D9F18-B5D6-4D79-9554-183257492D07}" type="slidenum">
              <a:rPr lang="en-IN" smtClean="0"/>
              <a:pPr/>
              <a:t>12</a:t>
            </a:fld>
            <a:endParaRPr lang="en-IN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285752"/>
            <a:ext cx="8183880" cy="635795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D9F18-B5D6-4D79-9554-183257492D07}" type="slidenum">
              <a:rPr lang="en-IN" sz="2400" smtClean="0">
                <a:latin typeface="Times New Roman" pitchFamily="18" charset="0"/>
                <a:cs typeface="Times New Roman" pitchFamily="18" charset="0"/>
              </a:rPr>
              <a:pPr/>
              <a:t>13</a:t>
            </a:fld>
            <a:endParaRPr lang="en-IN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85786" y="642918"/>
            <a:ext cx="707236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 Excreted almost entirely by </a:t>
            </a:r>
            <a:r>
              <a:rPr lang="en-IN" sz="2400" dirty="0" err="1">
                <a:latin typeface="Times New Roman" pitchFamily="18" charset="0"/>
                <a:cs typeface="Times New Roman" pitchFamily="18" charset="0"/>
              </a:rPr>
              <a:t>glomerular</a:t>
            </a: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 filtration</a:t>
            </a:r>
          </a:p>
          <a:p>
            <a:pPr>
              <a:buFont typeface="Arial" pitchFamily="34" charset="0"/>
              <a:buChar char="•"/>
            </a:pP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Large fraction of a </a:t>
            </a:r>
            <a:r>
              <a:rPr lang="en-IN" sz="2400" dirty="0" err="1">
                <a:latin typeface="Times New Roman" pitchFamily="18" charset="0"/>
                <a:cs typeface="Times New Roman" pitchFamily="18" charset="0"/>
              </a:rPr>
              <a:t>parenterally</a:t>
            </a: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 administered </a:t>
            </a:r>
          </a:p>
          <a:p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dose is excreted unchanged during first 24 hour</a:t>
            </a:r>
          </a:p>
          <a:p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 t1/2: 2-4 hrs </a:t>
            </a:r>
          </a:p>
          <a:p>
            <a:pPr>
              <a:buFont typeface="Arial" pitchFamily="34" charset="0"/>
              <a:buChar char="•"/>
            </a:pPr>
            <a:r>
              <a:rPr lang="en-IN" sz="2400" dirty="0" err="1">
                <a:latin typeface="Times New Roman" pitchFamily="18" charset="0"/>
                <a:cs typeface="Times New Roman" pitchFamily="18" charset="0"/>
              </a:rPr>
              <a:t>Aminoglycosides</a:t>
            </a: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 can be inactivated by various </a:t>
            </a:r>
          </a:p>
          <a:p>
            <a:r>
              <a:rPr lang="en-IN" sz="2400" dirty="0" err="1">
                <a:latin typeface="Times New Roman" pitchFamily="18" charset="0"/>
                <a:cs typeface="Times New Roman" pitchFamily="18" charset="0"/>
              </a:rPr>
              <a:t>penicillins</a:t>
            </a: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 in vitro and thus should not be </a:t>
            </a:r>
          </a:p>
          <a:p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admixed in solution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285752"/>
            <a:ext cx="8183880" cy="6357958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  <a:buNone/>
            </a:pPr>
            <a:r>
              <a:rPr lang="en-IN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400" b="1" dirty="0">
                <a:latin typeface="Times New Roman" pitchFamily="18" charset="0"/>
                <a:cs typeface="Times New Roman" pitchFamily="18" charset="0"/>
              </a:rPr>
              <a:t>Unwanted effects</a:t>
            </a:r>
          </a:p>
          <a:p>
            <a:pPr>
              <a:lnSpc>
                <a:spcPct val="150000"/>
              </a:lnSpc>
            </a:pPr>
            <a:r>
              <a:rPr lang="en-IN" sz="2200" dirty="0" err="1">
                <a:latin typeface="Times New Roman" pitchFamily="18" charset="0"/>
                <a:cs typeface="Times New Roman" pitchFamily="18" charset="0"/>
              </a:rPr>
              <a:t>Ototoxicity</a:t>
            </a:r>
            <a:r>
              <a:rPr lang="en-IN" sz="22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lnSpc>
                <a:spcPct val="150000"/>
              </a:lnSpc>
              <a:buNone/>
            </a:pPr>
            <a:r>
              <a:rPr lang="en-IN" sz="2200" dirty="0">
                <a:latin typeface="Times New Roman" pitchFamily="18" charset="0"/>
                <a:cs typeface="Times New Roman" pitchFamily="18" charset="0"/>
              </a:rPr>
              <a:t>-Ototoxicity results in irreversible, bilateral </a:t>
            </a:r>
            <a:r>
              <a:rPr lang="en-IN" sz="2200" dirty="0" smtClean="0">
                <a:latin typeface="Times New Roman" pitchFamily="18" charset="0"/>
                <a:cs typeface="Times New Roman" pitchFamily="18" charset="0"/>
              </a:rPr>
              <a:t>high frequency </a:t>
            </a:r>
            <a:r>
              <a:rPr lang="en-IN" sz="2200" dirty="0">
                <a:latin typeface="Times New Roman" pitchFamily="18" charset="0"/>
                <a:cs typeface="Times New Roman" pitchFamily="18" charset="0"/>
              </a:rPr>
              <a:t>hearing loss and temporary vestibular </a:t>
            </a:r>
            <a:r>
              <a:rPr lang="en-IN" sz="2200" dirty="0" err="1">
                <a:latin typeface="Times New Roman" pitchFamily="18" charset="0"/>
                <a:cs typeface="Times New Roman" pitchFamily="18" charset="0"/>
              </a:rPr>
              <a:t>hypofunction</a:t>
            </a:r>
            <a:r>
              <a:rPr lang="en-IN" sz="22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lnSpc>
                <a:spcPct val="150000"/>
              </a:lnSpc>
              <a:buNone/>
            </a:pPr>
            <a:r>
              <a:rPr lang="en-IN" sz="2200" dirty="0">
                <a:latin typeface="Times New Roman" pitchFamily="18" charset="0"/>
                <a:cs typeface="Times New Roman" pitchFamily="18" charset="0"/>
              </a:rPr>
              <a:t>-Degeneration of hair cells and neurons in the cochlea correlates with the loss of hearing </a:t>
            </a:r>
          </a:p>
          <a:p>
            <a:pPr>
              <a:lnSpc>
                <a:spcPct val="150000"/>
              </a:lnSpc>
              <a:buNone/>
            </a:pPr>
            <a:r>
              <a:rPr lang="en-IN" sz="2200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IN" sz="2200" dirty="0" err="1">
                <a:latin typeface="Times New Roman" pitchFamily="18" charset="0"/>
                <a:cs typeface="Times New Roman" pitchFamily="18" charset="0"/>
              </a:rPr>
              <a:t>Ototoxicity</a:t>
            </a:r>
            <a:r>
              <a:rPr lang="en-IN" sz="2200" dirty="0">
                <a:latin typeface="Times New Roman" pitchFamily="18" charset="0"/>
                <a:cs typeface="Times New Roman" pitchFamily="18" charset="0"/>
              </a:rPr>
              <a:t> higher when plasma concentration of drug is persistently high </a:t>
            </a:r>
          </a:p>
          <a:p>
            <a:pPr>
              <a:lnSpc>
                <a:spcPct val="150000"/>
              </a:lnSpc>
            </a:pPr>
            <a:r>
              <a:rPr lang="en-IN" sz="2200" dirty="0">
                <a:latin typeface="Times New Roman" pitchFamily="18" charset="0"/>
                <a:cs typeface="Times New Roman" pitchFamily="18" charset="0"/>
              </a:rPr>
              <a:t>Cochlear toxicity</a:t>
            </a:r>
          </a:p>
          <a:p>
            <a:pPr>
              <a:lnSpc>
                <a:spcPct val="150000"/>
              </a:lnSpc>
              <a:buNone/>
            </a:pPr>
            <a:r>
              <a:rPr lang="en-IN" sz="2200" dirty="0">
                <a:latin typeface="Times New Roman" pitchFamily="18" charset="0"/>
                <a:cs typeface="Times New Roman" pitchFamily="18" charset="0"/>
              </a:rPr>
              <a:t>-Start from base to apex </a:t>
            </a:r>
          </a:p>
          <a:p>
            <a:pPr>
              <a:lnSpc>
                <a:spcPct val="150000"/>
              </a:lnSpc>
              <a:buNone/>
            </a:pPr>
            <a:r>
              <a:rPr lang="en-IN" sz="2200" dirty="0">
                <a:latin typeface="Times New Roman" pitchFamily="18" charset="0"/>
                <a:cs typeface="Times New Roman" pitchFamily="18" charset="0"/>
              </a:rPr>
              <a:t>Symptoms: </a:t>
            </a:r>
          </a:p>
          <a:p>
            <a:pPr>
              <a:lnSpc>
                <a:spcPct val="150000"/>
              </a:lnSpc>
              <a:buNone/>
            </a:pPr>
            <a:r>
              <a:rPr lang="en-IN" sz="2200" dirty="0">
                <a:latin typeface="Times New Roman" pitchFamily="18" charset="0"/>
                <a:cs typeface="Times New Roman" pitchFamily="18" charset="0"/>
              </a:rPr>
              <a:t>• Tinnitus –high pitched</a:t>
            </a:r>
          </a:p>
          <a:p>
            <a:pPr>
              <a:lnSpc>
                <a:spcPct val="150000"/>
              </a:lnSpc>
              <a:buNone/>
            </a:pPr>
            <a:r>
              <a:rPr lang="en-IN" sz="2200" dirty="0">
                <a:latin typeface="Times New Roman" pitchFamily="18" charset="0"/>
                <a:cs typeface="Times New Roman" pitchFamily="18" charset="0"/>
              </a:rPr>
              <a:t> • Progressive hearing loss</a:t>
            </a:r>
          </a:p>
          <a:p>
            <a:pPr>
              <a:lnSpc>
                <a:spcPct val="150000"/>
              </a:lnSpc>
              <a:buNone/>
            </a:pPr>
            <a:r>
              <a:rPr lang="en-IN" sz="2200" dirty="0">
                <a:latin typeface="Times New Roman" pitchFamily="18" charset="0"/>
                <a:cs typeface="Times New Roman" pitchFamily="18" charset="0"/>
              </a:rPr>
              <a:t> • Duration: On stopping of drug, tinnitus disappears but frequency loss persist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D9F18-B5D6-4D79-9554-183257492D07}" type="slidenum">
              <a:rPr lang="en-IN" smtClean="0"/>
              <a:pPr/>
              <a:t>14</a:t>
            </a:fld>
            <a:endParaRPr lang="en-IN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71414"/>
            <a:ext cx="8183880" cy="1051560"/>
          </a:xfrm>
        </p:spPr>
        <p:txBody>
          <a:bodyPr/>
          <a:lstStyle/>
          <a:p>
            <a:r>
              <a:rPr lang="en-IN" dirty="0">
                <a:solidFill>
                  <a:srgbClr val="FF0000"/>
                </a:solidFill>
              </a:rPr>
              <a:t>Introduction:-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1214422"/>
            <a:ext cx="8183880" cy="4830894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 These are a group of natural and </a:t>
            </a:r>
            <a:r>
              <a:rPr lang="en-IN" sz="2400" dirty="0" err="1">
                <a:latin typeface="Times New Roman" pitchFamily="18" charset="0"/>
                <a:cs typeface="Times New Roman" pitchFamily="18" charset="0"/>
              </a:rPr>
              <a:t>semisynthetic</a:t>
            </a: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 antibiotics having polybasic amino groups linked </a:t>
            </a:r>
            <a:r>
              <a:rPr lang="en-IN" sz="2400" dirty="0" err="1">
                <a:latin typeface="Times New Roman" pitchFamily="18" charset="0"/>
                <a:cs typeface="Times New Roman" pitchFamily="18" charset="0"/>
              </a:rPr>
              <a:t>glycosidically</a:t>
            </a: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 to two or more </a:t>
            </a:r>
            <a:r>
              <a:rPr lang="en-IN" sz="2400" dirty="0" err="1">
                <a:latin typeface="Times New Roman" pitchFamily="18" charset="0"/>
                <a:cs typeface="Times New Roman" pitchFamily="18" charset="0"/>
              </a:rPr>
              <a:t>aminosugar</a:t>
            </a: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IN" sz="2400" dirty="0" err="1">
                <a:latin typeface="Times New Roman" pitchFamily="18" charset="0"/>
                <a:cs typeface="Times New Roman" pitchFamily="18" charset="0"/>
              </a:rPr>
              <a:t>streptidine</a:t>
            </a: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, 2-deoxy </a:t>
            </a:r>
            <a:r>
              <a:rPr lang="en-IN" sz="2400" dirty="0" err="1">
                <a:latin typeface="Times New Roman" pitchFamily="18" charset="0"/>
                <a:cs typeface="Times New Roman" pitchFamily="18" charset="0"/>
              </a:rPr>
              <a:t>streptamine</a:t>
            </a: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IN" sz="2400" dirty="0" err="1">
                <a:latin typeface="Times New Roman" pitchFamily="18" charset="0"/>
                <a:cs typeface="Times New Roman" pitchFamily="18" charset="0"/>
              </a:rPr>
              <a:t>garosamine</a:t>
            </a: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) residues. </a:t>
            </a:r>
          </a:p>
          <a:p>
            <a:pPr>
              <a:lnSpc>
                <a:spcPct val="150000"/>
              </a:lnSpc>
            </a:pP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 These drugs are used primarily to treat infections caused by aerobic gram-negative bacteria</a:t>
            </a:r>
          </a:p>
          <a:p>
            <a:pPr>
              <a:lnSpc>
                <a:spcPct val="150000"/>
              </a:lnSpc>
            </a:pP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400" dirty="0" err="1">
                <a:latin typeface="Times New Roman" pitchFamily="18" charset="0"/>
                <a:cs typeface="Times New Roman" pitchFamily="18" charset="0"/>
              </a:rPr>
              <a:t>Aminoglycosides</a:t>
            </a: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 are bactericidal inhibitors of protein synthesis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D9F18-B5D6-4D79-9554-183257492D07}" type="slidenum">
              <a:rPr lang="en-IN" smtClean="0"/>
              <a:pPr/>
              <a:t>2</a:t>
            </a:fld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142852"/>
            <a:ext cx="8141046" cy="6072206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buNone/>
            </a:pPr>
            <a:r>
              <a:rPr lang="en-IN" b="1" dirty="0">
                <a:latin typeface="Times New Roman" pitchFamily="18" charset="0"/>
                <a:cs typeface="Times New Roman" pitchFamily="18" charset="0"/>
              </a:rPr>
              <a:t> History and Source:</a:t>
            </a:r>
          </a:p>
          <a:p>
            <a:pPr>
              <a:lnSpc>
                <a:spcPct val="150000"/>
              </a:lnSpc>
            </a:pP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 Natural products or </a:t>
            </a:r>
            <a:r>
              <a:rPr lang="en-IN" sz="2400" dirty="0" err="1">
                <a:latin typeface="Times New Roman" pitchFamily="18" charset="0"/>
                <a:cs typeface="Times New Roman" pitchFamily="18" charset="0"/>
              </a:rPr>
              <a:t>semisynthetic</a:t>
            </a: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 derivatives of compounds produced by a variety of soil </a:t>
            </a:r>
            <a:r>
              <a:rPr lang="en-IN" sz="2400" dirty="0" err="1">
                <a:latin typeface="Times New Roman" pitchFamily="18" charset="0"/>
                <a:cs typeface="Times New Roman" pitchFamily="18" charset="0"/>
              </a:rPr>
              <a:t>actinomycetes</a:t>
            </a:r>
            <a:endParaRPr lang="en-IN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 Streptomycin was first discovered  in 1944 by </a:t>
            </a:r>
            <a:r>
              <a:rPr lang="en-IN" sz="2400" dirty="0" err="1">
                <a:latin typeface="Times New Roman" pitchFamily="18" charset="0"/>
                <a:cs typeface="Times New Roman" pitchFamily="18" charset="0"/>
              </a:rPr>
              <a:t>waksman</a:t>
            </a: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 isolated from a strain of </a:t>
            </a:r>
            <a:r>
              <a:rPr lang="en-IN" sz="2400" dirty="0" err="1">
                <a:latin typeface="Times New Roman" pitchFamily="18" charset="0"/>
                <a:cs typeface="Times New Roman" pitchFamily="18" charset="0"/>
              </a:rPr>
              <a:t>Streptomyces</a:t>
            </a: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400" dirty="0" err="1">
                <a:latin typeface="Times New Roman" pitchFamily="18" charset="0"/>
                <a:cs typeface="Times New Roman" pitchFamily="18" charset="0"/>
              </a:rPr>
              <a:t>griseus</a:t>
            </a:r>
            <a:endParaRPr lang="en-IN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400" dirty="0" err="1">
                <a:latin typeface="Times New Roman" pitchFamily="18" charset="0"/>
                <a:cs typeface="Times New Roman" pitchFamily="18" charset="0"/>
              </a:rPr>
              <a:t>Gentamicin</a:t>
            </a: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IN" sz="2400" dirty="0" err="1">
                <a:latin typeface="Times New Roman" pitchFamily="18" charset="0"/>
                <a:cs typeface="Times New Roman" pitchFamily="18" charset="0"/>
              </a:rPr>
              <a:t>netilmicin</a:t>
            </a: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 are derived from species of the </a:t>
            </a:r>
            <a:r>
              <a:rPr lang="en-IN" sz="2400" dirty="0" err="1">
                <a:latin typeface="Times New Roman" pitchFamily="18" charset="0"/>
                <a:cs typeface="Times New Roman" pitchFamily="18" charset="0"/>
              </a:rPr>
              <a:t>actinomycete</a:t>
            </a: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400" dirty="0" err="1">
                <a:latin typeface="Times New Roman" pitchFamily="18" charset="0"/>
                <a:cs typeface="Times New Roman" pitchFamily="18" charset="0"/>
              </a:rPr>
              <a:t>Micromonospora</a:t>
            </a:r>
            <a:endParaRPr lang="en-IN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 The term </a:t>
            </a:r>
            <a:r>
              <a:rPr lang="en-IN" sz="2400" dirty="0" err="1">
                <a:latin typeface="Times New Roman" pitchFamily="18" charset="0"/>
                <a:cs typeface="Times New Roman" pitchFamily="18" charset="0"/>
              </a:rPr>
              <a:t>aminoglycoside</a:t>
            </a: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 stems from their structure:</a:t>
            </a:r>
          </a:p>
          <a:p>
            <a:pPr>
              <a:lnSpc>
                <a:spcPct val="150000"/>
              </a:lnSpc>
            </a:pP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Two </a:t>
            </a:r>
            <a:r>
              <a:rPr lang="en-IN" sz="2400" dirty="0" err="1">
                <a:latin typeface="Times New Roman" pitchFamily="18" charset="0"/>
                <a:cs typeface="Times New Roman" pitchFamily="18" charset="0"/>
              </a:rPr>
              <a:t>aminosugars</a:t>
            </a: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 joined by </a:t>
            </a:r>
            <a:r>
              <a:rPr lang="en-IN" sz="2400" dirty="0" err="1">
                <a:latin typeface="Times New Roman" pitchFamily="18" charset="0"/>
                <a:cs typeface="Times New Roman" pitchFamily="18" charset="0"/>
              </a:rPr>
              <a:t>aminocitol</a:t>
            </a: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 by </a:t>
            </a:r>
            <a:r>
              <a:rPr lang="en-IN" sz="2400" dirty="0" err="1">
                <a:latin typeface="Times New Roman" pitchFamily="18" charset="0"/>
                <a:cs typeface="Times New Roman" pitchFamily="18" charset="0"/>
              </a:rPr>
              <a:t>glycosidic</a:t>
            </a: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 bond:</a:t>
            </a:r>
          </a:p>
          <a:p>
            <a:pPr>
              <a:lnSpc>
                <a:spcPct val="150000"/>
              </a:lnSpc>
              <a:buNone/>
            </a:pP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</a:t>
            </a:r>
            <a:r>
              <a:rPr lang="en-IN" sz="2400" dirty="0" err="1">
                <a:latin typeface="Times New Roman" pitchFamily="18" charset="0"/>
                <a:cs typeface="Times New Roman" pitchFamily="18" charset="0"/>
              </a:rPr>
              <a:t>Aminosugar</a:t>
            </a: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-o-</a:t>
            </a:r>
            <a:r>
              <a:rPr lang="en-IN" sz="2400" dirty="0" err="1">
                <a:latin typeface="Times New Roman" pitchFamily="18" charset="0"/>
                <a:cs typeface="Times New Roman" pitchFamily="18" charset="0"/>
              </a:rPr>
              <a:t>deoxystreptamine</a:t>
            </a: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 -o-</a:t>
            </a:r>
            <a:r>
              <a:rPr lang="en-IN" sz="2400" dirty="0" err="1">
                <a:latin typeface="Times New Roman" pitchFamily="18" charset="0"/>
                <a:cs typeface="Times New Roman" pitchFamily="18" charset="0"/>
              </a:rPr>
              <a:t>Aminosugar</a:t>
            </a: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lnSpc>
                <a:spcPct val="150000"/>
              </a:lnSpc>
              <a:buNone/>
            </a:pPr>
            <a:endParaRPr lang="en-IN" b="1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endParaRPr lang="en-IN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D9F18-B5D6-4D79-9554-183257492D07}" type="slidenum">
              <a:rPr lang="en-IN" smtClean="0"/>
              <a:pPr/>
              <a:t>3</a:t>
            </a:fld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142852"/>
            <a:ext cx="8141046" cy="6072206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IN" sz="2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200" dirty="0">
                <a:latin typeface="Times New Roman" pitchFamily="18" charset="0"/>
                <a:cs typeface="Times New Roman" pitchFamily="18" charset="0"/>
              </a:rPr>
              <a:t>In streptomycin </a:t>
            </a:r>
            <a:r>
              <a:rPr lang="en-IN" sz="2200" dirty="0" err="1">
                <a:latin typeface="Times New Roman" pitchFamily="18" charset="0"/>
                <a:cs typeface="Times New Roman" pitchFamily="18" charset="0"/>
              </a:rPr>
              <a:t>aminocyclitol</a:t>
            </a:r>
            <a:r>
              <a:rPr lang="en-IN" sz="2200" dirty="0">
                <a:latin typeface="Times New Roman" pitchFamily="18" charset="0"/>
                <a:cs typeface="Times New Roman" pitchFamily="18" charset="0"/>
              </a:rPr>
              <a:t> is </a:t>
            </a:r>
            <a:r>
              <a:rPr lang="en-IN" sz="2200" dirty="0" err="1">
                <a:latin typeface="Times New Roman" pitchFamily="18" charset="0"/>
                <a:cs typeface="Times New Roman" pitchFamily="18" charset="0"/>
              </a:rPr>
              <a:t>streptidine</a:t>
            </a:r>
            <a:r>
              <a:rPr lang="en-IN" sz="2200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lnSpc>
                <a:spcPct val="150000"/>
              </a:lnSpc>
            </a:pPr>
            <a:r>
              <a:rPr lang="en-IN" sz="2200" dirty="0" err="1">
                <a:latin typeface="Times New Roman" pitchFamily="18" charset="0"/>
                <a:cs typeface="Times New Roman" pitchFamily="18" charset="0"/>
              </a:rPr>
              <a:t>Streptidine</a:t>
            </a:r>
            <a:r>
              <a:rPr lang="en-IN" sz="2200" dirty="0">
                <a:latin typeface="Times New Roman" pitchFamily="18" charset="0"/>
                <a:cs typeface="Times New Roman" pitchFamily="18" charset="0"/>
              </a:rPr>
              <a:t>-o-</a:t>
            </a:r>
            <a:r>
              <a:rPr lang="en-IN" sz="2200" dirty="0" err="1">
                <a:latin typeface="Times New Roman" pitchFamily="18" charset="0"/>
                <a:cs typeface="Times New Roman" pitchFamily="18" charset="0"/>
              </a:rPr>
              <a:t>Streptose</a:t>
            </a:r>
            <a:r>
              <a:rPr lang="en-IN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200" dirty="0" err="1">
                <a:latin typeface="Times New Roman" pitchFamily="18" charset="0"/>
                <a:cs typeface="Times New Roman" pitchFamily="18" charset="0"/>
              </a:rPr>
              <a:t>aminosugar</a:t>
            </a:r>
            <a:r>
              <a:rPr lang="en-IN" sz="2200" dirty="0">
                <a:latin typeface="Times New Roman" pitchFamily="18" charset="0"/>
                <a:cs typeface="Times New Roman" pitchFamily="18" charset="0"/>
              </a:rPr>
              <a:t>-o-n-methyl-l-glucosamine </a:t>
            </a:r>
            <a:r>
              <a:rPr lang="en-IN" sz="2200" dirty="0" err="1">
                <a:latin typeface="Times New Roman" pitchFamily="18" charset="0"/>
                <a:cs typeface="Times New Roman" pitchFamily="18" charset="0"/>
              </a:rPr>
              <a:t>aminosugar</a:t>
            </a:r>
            <a:endParaRPr lang="en-IN" sz="22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IN" sz="2200" dirty="0" err="1">
                <a:latin typeface="Times New Roman" pitchFamily="18" charset="0"/>
                <a:cs typeface="Times New Roman" pitchFamily="18" charset="0"/>
              </a:rPr>
              <a:t>Spectinomycin</a:t>
            </a:r>
            <a:r>
              <a:rPr lang="en-IN" sz="2200" dirty="0">
                <a:latin typeface="Times New Roman" pitchFamily="18" charset="0"/>
                <a:cs typeface="Times New Roman" pitchFamily="18" charset="0"/>
              </a:rPr>
              <a:t> is not </a:t>
            </a:r>
            <a:r>
              <a:rPr lang="en-IN" sz="2200" dirty="0" err="1">
                <a:latin typeface="Times New Roman" pitchFamily="18" charset="0"/>
                <a:cs typeface="Times New Roman" pitchFamily="18" charset="0"/>
              </a:rPr>
              <a:t>aminoglycoside</a:t>
            </a:r>
            <a:r>
              <a:rPr lang="en-IN" sz="2200" dirty="0">
                <a:latin typeface="Times New Roman" pitchFamily="18" charset="0"/>
                <a:cs typeface="Times New Roman" pitchFamily="18" charset="0"/>
              </a:rPr>
              <a:t> because </a:t>
            </a:r>
            <a:r>
              <a:rPr lang="en-IN" sz="2200" dirty="0" err="1">
                <a:latin typeface="Times New Roman" pitchFamily="18" charset="0"/>
                <a:cs typeface="Times New Roman" pitchFamily="18" charset="0"/>
              </a:rPr>
              <a:t>aminocyclitol</a:t>
            </a:r>
            <a:r>
              <a:rPr lang="en-IN" sz="2200" dirty="0">
                <a:latin typeface="Times New Roman" pitchFamily="18" charset="0"/>
                <a:cs typeface="Times New Roman" pitchFamily="18" charset="0"/>
              </a:rPr>
              <a:t> is not connected to any </a:t>
            </a:r>
            <a:r>
              <a:rPr lang="en-IN" sz="2200" dirty="0" err="1">
                <a:latin typeface="Times New Roman" pitchFamily="18" charset="0"/>
                <a:cs typeface="Times New Roman" pitchFamily="18" charset="0"/>
              </a:rPr>
              <a:t>aminosugar</a:t>
            </a:r>
            <a:endParaRPr lang="en-IN" sz="22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None/>
            </a:pPr>
            <a:r>
              <a:rPr lang="en-IN" sz="2200" b="1" dirty="0">
                <a:latin typeface="Times New Roman" pitchFamily="18" charset="0"/>
                <a:cs typeface="Times New Roman" pitchFamily="18" charset="0"/>
              </a:rPr>
              <a:t>Properties:</a:t>
            </a:r>
          </a:p>
          <a:p>
            <a:pPr>
              <a:lnSpc>
                <a:spcPct val="150000"/>
              </a:lnSpc>
            </a:pPr>
            <a:r>
              <a:rPr lang="en-IN" sz="2200" dirty="0">
                <a:latin typeface="Times New Roman" pitchFamily="18" charset="0"/>
                <a:cs typeface="Times New Roman" pitchFamily="18" charset="0"/>
              </a:rPr>
              <a:t>All are used as </a:t>
            </a:r>
            <a:r>
              <a:rPr lang="en-IN" sz="2200" dirty="0" err="1">
                <a:latin typeface="Times New Roman" pitchFamily="18" charset="0"/>
                <a:cs typeface="Times New Roman" pitchFamily="18" charset="0"/>
              </a:rPr>
              <a:t>sulfate</a:t>
            </a:r>
            <a:r>
              <a:rPr lang="en-IN" sz="2200" dirty="0">
                <a:latin typeface="Times New Roman" pitchFamily="18" charset="0"/>
                <a:cs typeface="Times New Roman" pitchFamily="18" charset="0"/>
              </a:rPr>
              <a:t> salts ,which are high water soluble; solution are stable for months</a:t>
            </a:r>
          </a:p>
          <a:p>
            <a:pPr>
              <a:lnSpc>
                <a:spcPct val="150000"/>
              </a:lnSpc>
            </a:pPr>
            <a:r>
              <a:rPr lang="en-IN" sz="2200" dirty="0">
                <a:latin typeface="Times New Roman" pitchFamily="18" charset="0"/>
                <a:cs typeface="Times New Roman" pitchFamily="18" charset="0"/>
              </a:rPr>
              <a:t>They ionize in solution</a:t>
            </a:r>
          </a:p>
          <a:p>
            <a:pPr>
              <a:lnSpc>
                <a:spcPct val="150000"/>
              </a:lnSpc>
              <a:buNone/>
            </a:pPr>
            <a:r>
              <a:rPr lang="en-IN" sz="2200" dirty="0">
                <a:latin typeface="Times New Roman" pitchFamily="18" charset="0"/>
                <a:cs typeface="Times New Roman" pitchFamily="18" charset="0"/>
              </a:rPr>
              <a:t>	-not absorb orally</a:t>
            </a:r>
          </a:p>
          <a:p>
            <a:pPr>
              <a:lnSpc>
                <a:spcPct val="150000"/>
              </a:lnSpc>
              <a:buNone/>
            </a:pPr>
            <a:r>
              <a:rPr lang="en-IN" sz="2200" dirty="0">
                <a:latin typeface="Times New Roman" pitchFamily="18" charset="0"/>
                <a:cs typeface="Times New Roman" pitchFamily="18" charset="0"/>
              </a:rPr>
              <a:t>	-distribute only </a:t>
            </a:r>
            <a:r>
              <a:rPr lang="en-IN" sz="2200" dirty="0" err="1">
                <a:latin typeface="Times New Roman" pitchFamily="18" charset="0"/>
                <a:cs typeface="Times New Roman" pitchFamily="18" charset="0"/>
              </a:rPr>
              <a:t>extracellularly</a:t>
            </a:r>
            <a:endParaRPr lang="en-IN" sz="22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None/>
            </a:pPr>
            <a:r>
              <a:rPr lang="en-IN" sz="2200" dirty="0">
                <a:latin typeface="Times New Roman" pitchFamily="18" charset="0"/>
                <a:cs typeface="Times New Roman" pitchFamily="18" charset="0"/>
              </a:rPr>
              <a:t>	-don’t penetrate CSF or brain</a:t>
            </a:r>
          </a:p>
          <a:p>
            <a:pPr>
              <a:lnSpc>
                <a:spcPct val="150000"/>
              </a:lnSpc>
            </a:pPr>
            <a:endParaRPr lang="en-IN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D9F18-B5D6-4D79-9554-183257492D07}" type="slidenum">
              <a:rPr lang="en-IN" smtClean="0"/>
              <a:pPr/>
              <a:t>4</a:t>
            </a:fld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785794"/>
            <a:ext cx="8141046" cy="5429264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IN" sz="2200" b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IN" sz="2200" dirty="0">
                <a:latin typeface="Times New Roman" pitchFamily="18" charset="0"/>
                <a:cs typeface="Times New Roman" pitchFamily="18" charset="0"/>
              </a:rPr>
              <a:t>Excreted unchanged in urine </a:t>
            </a:r>
          </a:p>
          <a:p>
            <a:pPr>
              <a:lnSpc>
                <a:spcPct val="150000"/>
              </a:lnSpc>
            </a:pPr>
            <a:r>
              <a:rPr lang="en-IN" sz="2200" dirty="0">
                <a:latin typeface="Times New Roman" pitchFamily="18" charset="0"/>
                <a:cs typeface="Times New Roman" pitchFamily="18" charset="0"/>
              </a:rPr>
              <a:t>Bactericidal and more active at alkaline pH </a:t>
            </a:r>
          </a:p>
          <a:p>
            <a:pPr>
              <a:lnSpc>
                <a:spcPct val="150000"/>
              </a:lnSpc>
            </a:pPr>
            <a:r>
              <a:rPr lang="en-IN" sz="2200" dirty="0">
                <a:latin typeface="Times New Roman" pitchFamily="18" charset="0"/>
                <a:cs typeface="Times New Roman" pitchFamily="18" charset="0"/>
              </a:rPr>
              <a:t>Act by interfering with protein synthesis </a:t>
            </a:r>
          </a:p>
          <a:p>
            <a:pPr>
              <a:lnSpc>
                <a:spcPct val="150000"/>
              </a:lnSpc>
            </a:pPr>
            <a:r>
              <a:rPr lang="en-IN" sz="2200" dirty="0">
                <a:latin typeface="Times New Roman" pitchFamily="18" charset="0"/>
                <a:cs typeface="Times New Roman" pitchFamily="18" charset="0"/>
              </a:rPr>
              <a:t>Active against gram-</a:t>
            </a:r>
            <a:r>
              <a:rPr lang="en-IN" sz="2200" dirty="0" err="1">
                <a:latin typeface="Times New Roman" pitchFamily="18" charset="0"/>
                <a:cs typeface="Times New Roman" pitchFamily="18" charset="0"/>
              </a:rPr>
              <a:t>ve</a:t>
            </a:r>
            <a:r>
              <a:rPr lang="en-IN" sz="2200" dirty="0">
                <a:latin typeface="Times New Roman" pitchFamily="18" charset="0"/>
                <a:cs typeface="Times New Roman" pitchFamily="18" charset="0"/>
              </a:rPr>
              <a:t> aerobic bacilli and do not inhibit anaerobes</a:t>
            </a:r>
          </a:p>
          <a:p>
            <a:pPr>
              <a:lnSpc>
                <a:spcPct val="150000"/>
              </a:lnSpc>
            </a:pPr>
            <a:r>
              <a:rPr lang="en-IN" sz="2200" dirty="0">
                <a:latin typeface="Times New Roman" pitchFamily="18" charset="0"/>
                <a:cs typeface="Times New Roman" pitchFamily="18" charset="0"/>
              </a:rPr>
              <a:t>There is only partial cross resistance among them </a:t>
            </a:r>
          </a:p>
          <a:p>
            <a:pPr>
              <a:lnSpc>
                <a:spcPct val="150000"/>
              </a:lnSpc>
            </a:pPr>
            <a:r>
              <a:rPr lang="en-IN" sz="2200" dirty="0">
                <a:latin typeface="Times New Roman" pitchFamily="18" charset="0"/>
                <a:cs typeface="Times New Roman" pitchFamily="18" charset="0"/>
              </a:rPr>
              <a:t>Low margin of safety </a:t>
            </a:r>
          </a:p>
          <a:p>
            <a:pPr>
              <a:lnSpc>
                <a:spcPct val="150000"/>
              </a:lnSpc>
            </a:pPr>
            <a:r>
              <a:rPr lang="en-IN" sz="2200" dirty="0">
                <a:latin typeface="Times New Roman" pitchFamily="18" charset="0"/>
                <a:cs typeface="Times New Roman" pitchFamily="18" charset="0"/>
              </a:rPr>
              <a:t>Exhibit </a:t>
            </a:r>
            <a:r>
              <a:rPr lang="en-IN" sz="2200" dirty="0" err="1">
                <a:latin typeface="Times New Roman" pitchFamily="18" charset="0"/>
                <a:cs typeface="Times New Roman" pitchFamily="18" charset="0"/>
              </a:rPr>
              <a:t>ototoxicity</a:t>
            </a:r>
            <a:r>
              <a:rPr lang="en-IN" sz="2200" dirty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IN" sz="2200" dirty="0" err="1">
                <a:latin typeface="Times New Roman" pitchFamily="18" charset="0"/>
                <a:cs typeface="Times New Roman" pitchFamily="18" charset="0"/>
              </a:rPr>
              <a:t>nephrotoxicity</a:t>
            </a:r>
            <a:endParaRPr lang="en-IN" sz="22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endParaRPr lang="en-IN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D9F18-B5D6-4D79-9554-183257492D07}" type="slidenum">
              <a:rPr lang="en-IN" smtClean="0"/>
              <a:pPr/>
              <a:t>5</a:t>
            </a:fld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71414"/>
            <a:ext cx="8183880" cy="1051560"/>
          </a:xfrm>
        </p:spPr>
        <p:txBody>
          <a:bodyPr/>
          <a:lstStyle/>
          <a:p>
            <a:r>
              <a:rPr lang="en-IN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Classification of </a:t>
            </a:r>
            <a:r>
              <a:rPr lang="en-IN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Aminoglycosides: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1669940"/>
            <a:ext cx="8183880" cy="4187952"/>
          </a:xfrm>
        </p:spPr>
        <p:txBody>
          <a:bodyPr>
            <a:normAutofit/>
          </a:bodyPr>
          <a:lstStyle/>
          <a:p>
            <a:pPr>
              <a:buNone/>
            </a:pPr>
            <a:endParaRPr lang="en-IN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IN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D9F18-B5D6-4D79-9554-183257492D07}" type="slidenum">
              <a:rPr lang="en-IN" smtClean="0"/>
              <a:pPr/>
              <a:t>6</a:t>
            </a:fld>
            <a:endParaRPr lang="en-IN"/>
          </a:p>
        </p:txBody>
      </p:sp>
      <p:sp>
        <p:nvSpPr>
          <p:cNvPr id="7" name="TextBox 6"/>
          <p:cNvSpPr txBox="1"/>
          <p:nvPr/>
        </p:nvSpPr>
        <p:spPr>
          <a:xfrm>
            <a:off x="928662" y="1785926"/>
            <a:ext cx="378621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400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Systemic </a:t>
            </a:r>
            <a:r>
              <a:rPr lang="en-IN" sz="2400" b="1" dirty="0" err="1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Aminoglycosides</a:t>
            </a:r>
            <a:endParaRPr lang="en-IN" sz="2400" b="1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IN" sz="2200" dirty="0" err="1">
                <a:latin typeface="Times New Roman" pitchFamily="18" charset="0"/>
                <a:cs typeface="Times New Roman" pitchFamily="18" charset="0"/>
              </a:rPr>
              <a:t>Streptomycine</a:t>
            </a:r>
            <a:endParaRPr lang="en-IN" sz="2200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IN" sz="2200" dirty="0" err="1">
                <a:latin typeface="Times New Roman" pitchFamily="18" charset="0"/>
                <a:cs typeface="Times New Roman" pitchFamily="18" charset="0"/>
              </a:rPr>
              <a:t>Amikacin</a:t>
            </a:r>
            <a:endParaRPr lang="en-IN" sz="2200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IN" sz="2200" dirty="0" err="1">
                <a:latin typeface="Times New Roman" pitchFamily="18" charset="0"/>
                <a:cs typeface="Times New Roman" pitchFamily="18" charset="0"/>
              </a:rPr>
              <a:t>Gentamycin</a:t>
            </a:r>
            <a:endParaRPr lang="en-IN" sz="2200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IN" sz="2200" dirty="0" err="1">
                <a:latin typeface="Times New Roman" pitchFamily="18" charset="0"/>
                <a:cs typeface="Times New Roman" pitchFamily="18" charset="0"/>
              </a:rPr>
              <a:t>Sisomicin</a:t>
            </a:r>
            <a:endParaRPr lang="en-IN" sz="2200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IN" sz="2200" dirty="0" err="1">
                <a:latin typeface="Times New Roman" pitchFamily="18" charset="0"/>
                <a:cs typeface="Times New Roman" pitchFamily="18" charset="0"/>
              </a:rPr>
              <a:t>Kanamycin</a:t>
            </a:r>
            <a:endParaRPr lang="en-IN" sz="2200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IN" sz="2200" dirty="0" err="1">
                <a:latin typeface="Times New Roman" pitchFamily="18" charset="0"/>
                <a:cs typeface="Times New Roman" pitchFamily="18" charset="0"/>
              </a:rPr>
              <a:t>Netilmicin</a:t>
            </a:r>
            <a:endParaRPr lang="en-IN" sz="2200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IN" sz="2200" dirty="0" err="1">
                <a:latin typeface="Times New Roman" pitchFamily="18" charset="0"/>
                <a:cs typeface="Times New Roman" pitchFamily="18" charset="0"/>
              </a:rPr>
              <a:t>Tobramycin</a:t>
            </a:r>
            <a:endParaRPr lang="en-IN" sz="2200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IN" sz="2200" dirty="0" err="1">
                <a:latin typeface="Times New Roman" pitchFamily="18" charset="0"/>
                <a:cs typeface="Times New Roman" pitchFamily="18" charset="0"/>
              </a:rPr>
              <a:t>Paromomycin</a:t>
            </a:r>
            <a:endParaRPr lang="en-IN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072066" y="1911012"/>
            <a:ext cx="3429024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400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Topical </a:t>
            </a:r>
            <a:r>
              <a:rPr lang="en-IN" sz="2400" b="1" dirty="0" err="1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Aminoglycoside</a:t>
            </a:r>
            <a:endParaRPr lang="en-IN" sz="2400" b="1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IN" sz="2200" dirty="0">
                <a:latin typeface="Times New Roman" pitchFamily="18" charset="0"/>
                <a:cs typeface="Times New Roman" pitchFamily="18" charset="0"/>
              </a:rPr>
              <a:t>Neomycin</a:t>
            </a:r>
          </a:p>
          <a:p>
            <a:pPr>
              <a:buFont typeface="Arial" pitchFamily="34" charset="0"/>
              <a:buChar char="•"/>
            </a:pPr>
            <a:r>
              <a:rPr lang="en-IN" sz="2200" dirty="0" err="1">
                <a:latin typeface="Times New Roman" pitchFamily="18" charset="0"/>
                <a:cs typeface="Times New Roman" pitchFamily="18" charset="0"/>
              </a:rPr>
              <a:t>Framycetin</a:t>
            </a:r>
            <a:endParaRPr lang="en-IN" sz="2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-24"/>
            <a:ext cx="8183880" cy="1051560"/>
          </a:xfrm>
        </p:spPr>
        <p:txBody>
          <a:bodyPr/>
          <a:lstStyle/>
          <a:p>
            <a:r>
              <a:rPr lang="en-IN" dirty="0">
                <a:solidFill>
                  <a:srgbClr val="FF0000"/>
                </a:solidFill>
              </a:rPr>
              <a:t>MOA: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1000108"/>
            <a:ext cx="8183880" cy="4714908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buNone/>
            </a:pPr>
            <a:r>
              <a:rPr lang="en-IN" sz="2200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D9F18-B5D6-4D79-9554-183257492D07}" type="slidenum">
              <a:rPr lang="en-IN" smtClean="0"/>
              <a:pPr/>
              <a:t>7</a:t>
            </a:fld>
            <a:endParaRPr lang="en-IN"/>
          </a:p>
        </p:txBody>
      </p:sp>
      <p:sp>
        <p:nvSpPr>
          <p:cNvPr id="5" name="Rectangle 4"/>
          <p:cNvSpPr/>
          <p:nvPr/>
        </p:nvSpPr>
        <p:spPr>
          <a:xfrm>
            <a:off x="785786" y="1214422"/>
            <a:ext cx="757242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Aminoglycosides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 inhibit protein synthesis in bacteria by binding irreversibly to the 30S ribosomal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subunit.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This inhibits transfer of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aminoacyl-tRNA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to the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peptidyl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site, causing premature termination of the peptide chain; it also increases the frequency of misreading of mRNA.</a:t>
            </a:r>
            <a:endParaRPr lang="en-IN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827606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None/>
            </a:pPr>
            <a:r>
              <a:rPr lang="en-IN" b="1" dirty="0">
                <a:latin typeface="Times New Roman" pitchFamily="18" charset="0"/>
                <a:cs typeface="Times New Roman" pitchFamily="18" charset="0"/>
              </a:rPr>
              <a:t> Inhibition of protein synthesis</a:t>
            </a:r>
          </a:p>
          <a:p>
            <a:pPr>
              <a:lnSpc>
                <a:spcPct val="150000"/>
              </a:lnSpc>
              <a:buFontTx/>
              <a:buChar char="-"/>
            </a:pPr>
            <a:endParaRPr lang="en-IN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D9F18-B5D6-4D79-9554-183257492D07}" type="slidenum">
              <a:rPr lang="en-IN" smtClean="0">
                <a:latin typeface="Times New Roman" pitchFamily="18" charset="0"/>
                <a:cs typeface="Times New Roman" pitchFamily="18" charset="0"/>
              </a:rPr>
              <a:pPr/>
              <a:t>8</a:t>
            </a:fld>
            <a:endParaRPr lang="en-IN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5" name="object 2"/>
          <p:cNvGrpSpPr/>
          <p:nvPr/>
        </p:nvGrpSpPr>
        <p:grpSpPr>
          <a:xfrm>
            <a:off x="409955" y="246888"/>
            <a:ext cx="8324088" cy="1682496"/>
            <a:chOff x="409955" y="246888"/>
            <a:chExt cx="8324088" cy="1682496"/>
          </a:xfrm>
        </p:grpSpPr>
        <p:sp>
          <p:nvSpPr>
            <p:cNvPr id="6" name="object 3"/>
            <p:cNvSpPr/>
            <p:nvPr/>
          </p:nvSpPr>
          <p:spPr>
            <a:xfrm>
              <a:off x="409955" y="246888"/>
              <a:ext cx="8324088" cy="1237487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" name="object 4"/>
            <p:cNvSpPr/>
            <p:nvPr/>
          </p:nvSpPr>
          <p:spPr>
            <a:xfrm>
              <a:off x="714755" y="615696"/>
              <a:ext cx="7749540" cy="1313688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" name="object 6"/>
            <p:cNvSpPr/>
            <p:nvPr/>
          </p:nvSpPr>
          <p:spPr>
            <a:xfrm>
              <a:off x="457199" y="274320"/>
              <a:ext cx="8229600" cy="1143000"/>
            </a:xfrm>
            <a:custGeom>
              <a:avLst/>
              <a:gdLst/>
              <a:ahLst/>
              <a:cxnLst/>
              <a:rect l="l" t="t" r="r" b="b"/>
              <a:pathLst>
                <a:path w="8229600" h="1143000">
                  <a:moveTo>
                    <a:pt x="0" y="1143000"/>
                  </a:moveTo>
                  <a:lnTo>
                    <a:pt x="8229600" y="1143000"/>
                  </a:lnTo>
                  <a:lnTo>
                    <a:pt x="8229600" y="0"/>
                  </a:lnTo>
                  <a:lnTo>
                    <a:pt x="0" y="0"/>
                  </a:lnTo>
                  <a:lnTo>
                    <a:pt x="0" y="1143000"/>
                  </a:lnTo>
                  <a:close/>
                </a:path>
              </a:pathLst>
            </a:custGeom>
            <a:ln w="9144">
              <a:solidFill>
                <a:srgbClr val="BD4A47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2" name="object 9"/>
          <p:cNvGrpSpPr/>
          <p:nvPr/>
        </p:nvGrpSpPr>
        <p:grpSpPr>
          <a:xfrm>
            <a:off x="597344" y="1587944"/>
            <a:ext cx="7486015" cy="2967355"/>
            <a:chOff x="597344" y="1587944"/>
            <a:chExt cx="7486015" cy="2967355"/>
          </a:xfrm>
        </p:grpSpPr>
        <p:sp>
          <p:nvSpPr>
            <p:cNvPr id="13" name="object 10"/>
            <p:cNvSpPr/>
            <p:nvPr/>
          </p:nvSpPr>
          <p:spPr>
            <a:xfrm>
              <a:off x="610361" y="1600962"/>
              <a:ext cx="6995159" cy="1358265"/>
            </a:xfrm>
            <a:custGeom>
              <a:avLst/>
              <a:gdLst/>
              <a:ahLst/>
              <a:cxnLst/>
              <a:rect l="l" t="t" r="r" b="b"/>
              <a:pathLst>
                <a:path w="6995159" h="1358264">
                  <a:moveTo>
                    <a:pt x="6859396" y="0"/>
                  </a:moveTo>
                  <a:lnTo>
                    <a:pt x="135788" y="0"/>
                  </a:lnTo>
                  <a:lnTo>
                    <a:pt x="92868" y="6926"/>
                  </a:lnTo>
                  <a:lnTo>
                    <a:pt x="55593" y="26208"/>
                  </a:lnTo>
                  <a:lnTo>
                    <a:pt x="26199" y="55604"/>
                  </a:lnTo>
                  <a:lnTo>
                    <a:pt x="6922" y="92870"/>
                  </a:lnTo>
                  <a:lnTo>
                    <a:pt x="0" y="135762"/>
                  </a:lnTo>
                  <a:lnTo>
                    <a:pt x="0" y="1222121"/>
                  </a:lnTo>
                  <a:lnTo>
                    <a:pt x="6922" y="1265013"/>
                  </a:lnTo>
                  <a:lnTo>
                    <a:pt x="26199" y="1302279"/>
                  </a:lnTo>
                  <a:lnTo>
                    <a:pt x="55593" y="1331675"/>
                  </a:lnTo>
                  <a:lnTo>
                    <a:pt x="92868" y="1350957"/>
                  </a:lnTo>
                  <a:lnTo>
                    <a:pt x="135788" y="1357884"/>
                  </a:lnTo>
                  <a:lnTo>
                    <a:pt x="6859396" y="1357884"/>
                  </a:lnTo>
                  <a:lnTo>
                    <a:pt x="6902289" y="1350957"/>
                  </a:lnTo>
                  <a:lnTo>
                    <a:pt x="6939555" y="1331675"/>
                  </a:lnTo>
                  <a:lnTo>
                    <a:pt x="6968951" y="1302279"/>
                  </a:lnTo>
                  <a:lnTo>
                    <a:pt x="6988233" y="1265013"/>
                  </a:lnTo>
                  <a:lnTo>
                    <a:pt x="6995159" y="1222121"/>
                  </a:lnTo>
                  <a:lnTo>
                    <a:pt x="6995159" y="135762"/>
                  </a:lnTo>
                  <a:lnTo>
                    <a:pt x="6988233" y="92870"/>
                  </a:lnTo>
                  <a:lnTo>
                    <a:pt x="6968951" y="55604"/>
                  </a:lnTo>
                  <a:lnTo>
                    <a:pt x="6939555" y="26208"/>
                  </a:lnTo>
                  <a:lnTo>
                    <a:pt x="6902289" y="6926"/>
                  </a:lnTo>
                  <a:lnTo>
                    <a:pt x="6859396" y="0"/>
                  </a:lnTo>
                  <a:close/>
                </a:path>
              </a:pathLst>
            </a:custGeom>
            <a:solidFill>
              <a:srgbClr val="C0504D"/>
            </a:solidFill>
          </p:spPr>
          <p:txBody>
            <a:bodyPr wrap="square" lIns="0" tIns="0" rIns="0" bIns="0" rtlCol="0"/>
            <a:lstStyle/>
            <a:p>
              <a:endParaRPr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4" name="object 11"/>
            <p:cNvSpPr/>
            <p:nvPr/>
          </p:nvSpPr>
          <p:spPr>
            <a:xfrm>
              <a:off x="610361" y="1600962"/>
              <a:ext cx="6995159" cy="1358265"/>
            </a:xfrm>
            <a:custGeom>
              <a:avLst/>
              <a:gdLst/>
              <a:ahLst/>
              <a:cxnLst/>
              <a:rect l="l" t="t" r="r" b="b"/>
              <a:pathLst>
                <a:path w="6995159" h="1358264">
                  <a:moveTo>
                    <a:pt x="0" y="135762"/>
                  </a:moveTo>
                  <a:lnTo>
                    <a:pt x="6922" y="92870"/>
                  </a:lnTo>
                  <a:lnTo>
                    <a:pt x="26199" y="55604"/>
                  </a:lnTo>
                  <a:lnTo>
                    <a:pt x="55593" y="26208"/>
                  </a:lnTo>
                  <a:lnTo>
                    <a:pt x="92868" y="6926"/>
                  </a:lnTo>
                  <a:lnTo>
                    <a:pt x="135788" y="0"/>
                  </a:lnTo>
                  <a:lnTo>
                    <a:pt x="6859396" y="0"/>
                  </a:lnTo>
                  <a:lnTo>
                    <a:pt x="6902289" y="6926"/>
                  </a:lnTo>
                  <a:lnTo>
                    <a:pt x="6939555" y="26208"/>
                  </a:lnTo>
                  <a:lnTo>
                    <a:pt x="6968951" y="55604"/>
                  </a:lnTo>
                  <a:lnTo>
                    <a:pt x="6988233" y="92870"/>
                  </a:lnTo>
                  <a:lnTo>
                    <a:pt x="6995159" y="135762"/>
                  </a:lnTo>
                  <a:lnTo>
                    <a:pt x="6995159" y="1222121"/>
                  </a:lnTo>
                  <a:lnTo>
                    <a:pt x="6988233" y="1265013"/>
                  </a:lnTo>
                  <a:lnTo>
                    <a:pt x="6968951" y="1302279"/>
                  </a:lnTo>
                  <a:lnTo>
                    <a:pt x="6939555" y="1331675"/>
                  </a:lnTo>
                  <a:lnTo>
                    <a:pt x="6902289" y="1350957"/>
                  </a:lnTo>
                  <a:lnTo>
                    <a:pt x="6859396" y="1357884"/>
                  </a:lnTo>
                  <a:lnTo>
                    <a:pt x="135788" y="1357884"/>
                  </a:lnTo>
                  <a:lnTo>
                    <a:pt x="92868" y="1350957"/>
                  </a:lnTo>
                  <a:lnTo>
                    <a:pt x="55593" y="1331675"/>
                  </a:lnTo>
                  <a:lnTo>
                    <a:pt x="26199" y="1302279"/>
                  </a:lnTo>
                  <a:lnTo>
                    <a:pt x="6922" y="1265013"/>
                  </a:lnTo>
                  <a:lnTo>
                    <a:pt x="0" y="1222121"/>
                  </a:lnTo>
                  <a:lnTo>
                    <a:pt x="0" y="135762"/>
                  </a:lnTo>
                  <a:close/>
                </a:path>
              </a:pathLst>
            </a:custGeom>
            <a:ln w="25907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5" name="object 12"/>
            <p:cNvSpPr/>
            <p:nvPr/>
          </p:nvSpPr>
          <p:spPr>
            <a:xfrm>
              <a:off x="1075181" y="3184398"/>
              <a:ext cx="6995159" cy="1358265"/>
            </a:xfrm>
            <a:custGeom>
              <a:avLst/>
              <a:gdLst/>
              <a:ahLst/>
              <a:cxnLst/>
              <a:rect l="l" t="t" r="r" b="b"/>
              <a:pathLst>
                <a:path w="6995159" h="1358264">
                  <a:moveTo>
                    <a:pt x="6859397" y="0"/>
                  </a:moveTo>
                  <a:lnTo>
                    <a:pt x="135788" y="0"/>
                  </a:lnTo>
                  <a:lnTo>
                    <a:pt x="92868" y="6926"/>
                  </a:lnTo>
                  <a:lnTo>
                    <a:pt x="55593" y="26208"/>
                  </a:lnTo>
                  <a:lnTo>
                    <a:pt x="26199" y="55604"/>
                  </a:lnTo>
                  <a:lnTo>
                    <a:pt x="6922" y="92870"/>
                  </a:lnTo>
                  <a:lnTo>
                    <a:pt x="0" y="135762"/>
                  </a:lnTo>
                  <a:lnTo>
                    <a:pt x="0" y="1222120"/>
                  </a:lnTo>
                  <a:lnTo>
                    <a:pt x="6922" y="1265013"/>
                  </a:lnTo>
                  <a:lnTo>
                    <a:pt x="26199" y="1302279"/>
                  </a:lnTo>
                  <a:lnTo>
                    <a:pt x="55593" y="1331675"/>
                  </a:lnTo>
                  <a:lnTo>
                    <a:pt x="92868" y="1350957"/>
                  </a:lnTo>
                  <a:lnTo>
                    <a:pt x="135788" y="1357883"/>
                  </a:lnTo>
                  <a:lnTo>
                    <a:pt x="6859397" y="1357883"/>
                  </a:lnTo>
                  <a:lnTo>
                    <a:pt x="6902289" y="1350957"/>
                  </a:lnTo>
                  <a:lnTo>
                    <a:pt x="6939555" y="1331675"/>
                  </a:lnTo>
                  <a:lnTo>
                    <a:pt x="6968951" y="1302279"/>
                  </a:lnTo>
                  <a:lnTo>
                    <a:pt x="6988233" y="1265013"/>
                  </a:lnTo>
                  <a:lnTo>
                    <a:pt x="6995160" y="1222120"/>
                  </a:lnTo>
                  <a:lnTo>
                    <a:pt x="6995160" y="135762"/>
                  </a:lnTo>
                  <a:lnTo>
                    <a:pt x="6988233" y="92870"/>
                  </a:lnTo>
                  <a:lnTo>
                    <a:pt x="6968951" y="55604"/>
                  </a:lnTo>
                  <a:lnTo>
                    <a:pt x="6939555" y="26208"/>
                  </a:lnTo>
                  <a:lnTo>
                    <a:pt x="6902289" y="6926"/>
                  </a:lnTo>
                  <a:lnTo>
                    <a:pt x="6859397" y="0"/>
                  </a:lnTo>
                  <a:close/>
                </a:path>
              </a:pathLst>
            </a:custGeom>
            <a:solidFill>
              <a:srgbClr val="9BBA58"/>
            </a:solidFill>
          </p:spPr>
          <p:txBody>
            <a:bodyPr wrap="square" lIns="0" tIns="0" rIns="0" bIns="0" rtlCol="0"/>
            <a:lstStyle/>
            <a:p>
              <a:endParaRPr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6" name="object 13"/>
            <p:cNvSpPr/>
            <p:nvPr/>
          </p:nvSpPr>
          <p:spPr>
            <a:xfrm>
              <a:off x="1075181" y="3184398"/>
              <a:ext cx="6995159" cy="1358265"/>
            </a:xfrm>
            <a:custGeom>
              <a:avLst/>
              <a:gdLst/>
              <a:ahLst/>
              <a:cxnLst/>
              <a:rect l="l" t="t" r="r" b="b"/>
              <a:pathLst>
                <a:path w="6995159" h="1358264">
                  <a:moveTo>
                    <a:pt x="0" y="135762"/>
                  </a:moveTo>
                  <a:lnTo>
                    <a:pt x="6922" y="92870"/>
                  </a:lnTo>
                  <a:lnTo>
                    <a:pt x="26199" y="55604"/>
                  </a:lnTo>
                  <a:lnTo>
                    <a:pt x="55593" y="26208"/>
                  </a:lnTo>
                  <a:lnTo>
                    <a:pt x="92868" y="6926"/>
                  </a:lnTo>
                  <a:lnTo>
                    <a:pt x="135788" y="0"/>
                  </a:lnTo>
                  <a:lnTo>
                    <a:pt x="6859397" y="0"/>
                  </a:lnTo>
                  <a:lnTo>
                    <a:pt x="6902289" y="6926"/>
                  </a:lnTo>
                  <a:lnTo>
                    <a:pt x="6939555" y="26208"/>
                  </a:lnTo>
                  <a:lnTo>
                    <a:pt x="6968951" y="55604"/>
                  </a:lnTo>
                  <a:lnTo>
                    <a:pt x="6988233" y="92870"/>
                  </a:lnTo>
                  <a:lnTo>
                    <a:pt x="6995160" y="135762"/>
                  </a:lnTo>
                  <a:lnTo>
                    <a:pt x="6995160" y="1222120"/>
                  </a:lnTo>
                  <a:lnTo>
                    <a:pt x="6988233" y="1265013"/>
                  </a:lnTo>
                  <a:lnTo>
                    <a:pt x="6968951" y="1302279"/>
                  </a:lnTo>
                  <a:lnTo>
                    <a:pt x="6939555" y="1331675"/>
                  </a:lnTo>
                  <a:lnTo>
                    <a:pt x="6902289" y="1350957"/>
                  </a:lnTo>
                  <a:lnTo>
                    <a:pt x="6859397" y="1357883"/>
                  </a:lnTo>
                  <a:lnTo>
                    <a:pt x="135788" y="1357883"/>
                  </a:lnTo>
                  <a:lnTo>
                    <a:pt x="92868" y="1350957"/>
                  </a:lnTo>
                  <a:lnTo>
                    <a:pt x="55593" y="1331675"/>
                  </a:lnTo>
                  <a:lnTo>
                    <a:pt x="26199" y="1302279"/>
                  </a:lnTo>
                  <a:lnTo>
                    <a:pt x="6922" y="1265013"/>
                  </a:lnTo>
                  <a:lnTo>
                    <a:pt x="0" y="1222120"/>
                  </a:lnTo>
                  <a:lnTo>
                    <a:pt x="0" y="135762"/>
                  </a:lnTo>
                  <a:close/>
                </a:path>
              </a:pathLst>
            </a:custGeom>
            <a:ln w="25907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7" name="object 14"/>
          <p:cNvSpPr txBox="1"/>
          <p:nvPr/>
        </p:nvSpPr>
        <p:spPr>
          <a:xfrm>
            <a:off x="728268" y="1880108"/>
            <a:ext cx="5532755" cy="2303836"/>
          </a:xfrm>
          <a:prstGeom prst="rect">
            <a:avLst/>
          </a:prstGeom>
        </p:spPr>
        <p:txBody>
          <a:bodyPr vert="horz" wrap="square" lIns="0" tIns="48895" rIns="0" bIns="0" rtlCol="0">
            <a:spAutoFit/>
          </a:bodyPr>
          <a:lstStyle/>
          <a:p>
            <a:pPr marL="12700" marR="481965">
              <a:lnSpc>
                <a:spcPts val="2640"/>
              </a:lnSpc>
              <a:spcBef>
                <a:spcPts val="385"/>
              </a:spcBef>
            </a:pPr>
            <a:r>
              <a:rPr sz="24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Bind </a:t>
            </a:r>
            <a:r>
              <a:rPr sz="2400" spc="-15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to </a:t>
            </a:r>
            <a:r>
              <a:rPr sz="2400" spc="-5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30s, 50s ribosome </a:t>
            </a:r>
            <a:r>
              <a:rPr sz="24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as </a:t>
            </a:r>
            <a:r>
              <a:rPr sz="2400" spc="-1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well </a:t>
            </a:r>
            <a:r>
              <a:rPr sz="24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as </a:t>
            </a:r>
            <a:r>
              <a:rPr sz="2400" spc="-5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30s-  50s</a:t>
            </a:r>
            <a:r>
              <a:rPr sz="2400" spc="-1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interface</a:t>
            </a:r>
            <a:endParaRPr sz="24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00000"/>
              </a:lnSpc>
            </a:pPr>
            <a:endParaRPr sz="24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3250" dirty="0">
              <a:latin typeface="Times New Roman" pitchFamily="18" charset="0"/>
              <a:cs typeface="Times New Roman" pitchFamily="18" charset="0"/>
            </a:endParaRPr>
          </a:p>
          <a:p>
            <a:pPr marL="477520">
              <a:lnSpc>
                <a:spcPts val="2760"/>
              </a:lnSpc>
            </a:pPr>
            <a:r>
              <a:rPr sz="2400" spc="-2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Freeze </a:t>
            </a:r>
            <a:r>
              <a:rPr sz="2400" spc="-5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initiation, </a:t>
            </a:r>
            <a:r>
              <a:rPr sz="2400" spc="-15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prevent </a:t>
            </a:r>
            <a:r>
              <a:rPr sz="2400" spc="-1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polysome</a:t>
            </a:r>
            <a:endParaRPr sz="2400" dirty="0">
              <a:latin typeface="Times New Roman" pitchFamily="18" charset="0"/>
              <a:cs typeface="Times New Roman" pitchFamily="18" charset="0"/>
            </a:endParaRPr>
          </a:p>
          <a:p>
            <a:pPr marL="477520">
              <a:lnSpc>
                <a:spcPts val="2760"/>
              </a:lnSpc>
            </a:pPr>
            <a:r>
              <a:rPr sz="2400" spc="-1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formation </a:t>
            </a:r>
            <a:r>
              <a:rPr sz="24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and </a:t>
            </a:r>
            <a:r>
              <a:rPr sz="2400" spc="-5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misreading of </a:t>
            </a:r>
            <a:r>
              <a:rPr sz="24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mRNA</a:t>
            </a:r>
            <a:r>
              <a:rPr sz="2400" spc="-1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1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code</a:t>
            </a:r>
            <a:endParaRPr sz="24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8" name="object 15"/>
          <p:cNvGrpSpPr/>
          <p:nvPr/>
        </p:nvGrpSpPr>
        <p:grpSpPr>
          <a:xfrm>
            <a:off x="1679384" y="4756340"/>
            <a:ext cx="7021195" cy="1384300"/>
            <a:chOff x="1679384" y="4756340"/>
            <a:chExt cx="7021195" cy="1384300"/>
          </a:xfrm>
        </p:grpSpPr>
        <p:sp>
          <p:nvSpPr>
            <p:cNvPr id="19" name="object 16"/>
            <p:cNvSpPr/>
            <p:nvPr/>
          </p:nvSpPr>
          <p:spPr>
            <a:xfrm>
              <a:off x="1692402" y="4769358"/>
              <a:ext cx="6995159" cy="1358265"/>
            </a:xfrm>
            <a:custGeom>
              <a:avLst/>
              <a:gdLst/>
              <a:ahLst/>
              <a:cxnLst/>
              <a:rect l="l" t="t" r="r" b="b"/>
              <a:pathLst>
                <a:path w="6995159" h="1358264">
                  <a:moveTo>
                    <a:pt x="6859397" y="0"/>
                  </a:moveTo>
                  <a:lnTo>
                    <a:pt x="135762" y="0"/>
                  </a:lnTo>
                  <a:lnTo>
                    <a:pt x="92870" y="6926"/>
                  </a:lnTo>
                  <a:lnTo>
                    <a:pt x="55604" y="26208"/>
                  </a:lnTo>
                  <a:lnTo>
                    <a:pt x="26208" y="55604"/>
                  </a:lnTo>
                  <a:lnTo>
                    <a:pt x="6926" y="92870"/>
                  </a:lnTo>
                  <a:lnTo>
                    <a:pt x="0" y="135763"/>
                  </a:lnTo>
                  <a:lnTo>
                    <a:pt x="0" y="1222095"/>
                  </a:lnTo>
                  <a:lnTo>
                    <a:pt x="6926" y="1265015"/>
                  </a:lnTo>
                  <a:lnTo>
                    <a:pt x="26208" y="1302290"/>
                  </a:lnTo>
                  <a:lnTo>
                    <a:pt x="55604" y="1331684"/>
                  </a:lnTo>
                  <a:lnTo>
                    <a:pt x="92870" y="1350961"/>
                  </a:lnTo>
                  <a:lnTo>
                    <a:pt x="135762" y="1357884"/>
                  </a:lnTo>
                  <a:lnTo>
                    <a:pt x="6859397" y="1357884"/>
                  </a:lnTo>
                  <a:lnTo>
                    <a:pt x="6902289" y="1350961"/>
                  </a:lnTo>
                  <a:lnTo>
                    <a:pt x="6939555" y="1331684"/>
                  </a:lnTo>
                  <a:lnTo>
                    <a:pt x="6968951" y="1302290"/>
                  </a:lnTo>
                  <a:lnTo>
                    <a:pt x="6988233" y="1265015"/>
                  </a:lnTo>
                  <a:lnTo>
                    <a:pt x="6995159" y="1222095"/>
                  </a:lnTo>
                  <a:lnTo>
                    <a:pt x="6995159" y="135763"/>
                  </a:lnTo>
                  <a:lnTo>
                    <a:pt x="6988233" y="92870"/>
                  </a:lnTo>
                  <a:lnTo>
                    <a:pt x="6968951" y="55604"/>
                  </a:lnTo>
                  <a:lnTo>
                    <a:pt x="6939555" y="26208"/>
                  </a:lnTo>
                  <a:lnTo>
                    <a:pt x="6902289" y="6926"/>
                  </a:lnTo>
                  <a:lnTo>
                    <a:pt x="6859397" y="0"/>
                  </a:lnTo>
                  <a:close/>
                </a:path>
              </a:pathLst>
            </a:custGeom>
            <a:solidFill>
              <a:srgbClr val="8063A1"/>
            </a:solidFill>
          </p:spPr>
          <p:txBody>
            <a:bodyPr wrap="square" lIns="0" tIns="0" rIns="0" bIns="0" rtlCol="0"/>
            <a:lstStyle/>
            <a:p>
              <a:endParaRPr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0" name="object 17"/>
            <p:cNvSpPr/>
            <p:nvPr/>
          </p:nvSpPr>
          <p:spPr>
            <a:xfrm>
              <a:off x="1692402" y="4769358"/>
              <a:ext cx="6995159" cy="1358265"/>
            </a:xfrm>
            <a:custGeom>
              <a:avLst/>
              <a:gdLst/>
              <a:ahLst/>
              <a:cxnLst/>
              <a:rect l="l" t="t" r="r" b="b"/>
              <a:pathLst>
                <a:path w="6995159" h="1358264">
                  <a:moveTo>
                    <a:pt x="0" y="135763"/>
                  </a:moveTo>
                  <a:lnTo>
                    <a:pt x="6926" y="92870"/>
                  </a:lnTo>
                  <a:lnTo>
                    <a:pt x="26208" y="55604"/>
                  </a:lnTo>
                  <a:lnTo>
                    <a:pt x="55604" y="26208"/>
                  </a:lnTo>
                  <a:lnTo>
                    <a:pt x="92870" y="6926"/>
                  </a:lnTo>
                  <a:lnTo>
                    <a:pt x="135762" y="0"/>
                  </a:lnTo>
                  <a:lnTo>
                    <a:pt x="6859397" y="0"/>
                  </a:lnTo>
                  <a:lnTo>
                    <a:pt x="6902289" y="6926"/>
                  </a:lnTo>
                  <a:lnTo>
                    <a:pt x="6939555" y="26208"/>
                  </a:lnTo>
                  <a:lnTo>
                    <a:pt x="6968951" y="55604"/>
                  </a:lnTo>
                  <a:lnTo>
                    <a:pt x="6988233" y="92870"/>
                  </a:lnTo>
                  <a:lnTo>
                    <a:pt x="6995159" y="135763"/>
                  </a:lnTo>
                  <a:lnTo>
                    <a:pt x="6995159" y="1222095"/>
                  </a:lnTo>
                  <a:lnTo>
                    <a:pt x="6988233" y="1265015"/>
                  </a:lnTo>
                  <a:lnTo>
                    <a:pt x="6968951" y="1302290"/>
                  </a:lnTo>
                  <a:lnTo>
                    <a:pt x="6939555" y="1331684"/>
                  </a:lnTo>
                  <a:lnTo>
                    <a:pt x="6902289" y="1350961"/>
                  </a:lnTo>
                  <a:lnTo>
                    <a:pt x="6859397" y="1357884"/>
                  </a:lnTo>
                  <a:lnTo>
                    <a:pt x="135762" y="1357884"/>
                  </a:lnTo>
                  <a:lnTo>
                    <a:pt x="92870" y="1350961"/>
                  </a:lnTo>
                  <a:lnTo>
                    <a:pt x="55604" y="1331684"/>
                  </a:lnTo>
                  <a:lnTo>
                    <a:pt x="26208" y="1302290"/>
                  </a:lnTo>
                  <a:lnTo>
                    <a:pt x="6926" y="1265015"/>
                  </a:lnTo>
                  <a:lnTo>
                    <a:pt x="0" y="1222095"/>
                  </a:lnTo>
                  <a:lnTo>
                    <a:pt x="0" y="135763"/>
                  </a:lnTo>
                  <a:close/>
                </a:path>
              </a:pathLst>
            </a:custGeom>
            <a:ln w="25907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21" name="object 18"/>
          <p:cNvSpPr txBox="1"/>
          <p:nvPr/>
        </p:nvSpPr>
        <p:spPr>
          <a:xfrm>
            <a:off x="1810257" y="5216397"/>
            <a:ext cx="299656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Inhibit </a:t>
            </a:r>
            <a:r>
              <a:rPr sz="2400" spc="-1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protein</a:t>
            </a:r>
            <a:r>
              <a:rPr sz="2400" spc="-9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1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synthesis</a:t>
            </a:r>
            <a:endParaRPr sz="240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2" name="object 19"/>
          <p:cNvGrpSpPr/>
          <p:nvPr/>
        </p:nvGrpSpPr>
        <p:grpSpPr>
          <a:xfrm>
            <a:off x="6557771" y="2618232"/>
            <a:ext cx="1525905" cy="2482850"/>
            <a:chOff x="6557771" y="2618232"/>
            <a:chExt cx="1525905" cy="2482850"/>
          </a:xfrm>
        </p:grpSpPr>
        <p:sp>
          <p:nvSpPr>
            <p:cNvPr id="23" name="object 20"/>
            <p:cNvSpPr/>
            <p:nvPr/>
          </p:nvSpPr>
          <p:spPr>
            <a:xfrm>
              <a:off x="6570725" y="2631186"/>
              <a:ext cx="882650" cy="882650"/>
            </a:xfrm>
            <a:custGeom>
              <a:avLst/>
              <a:gdLst/>
              <a:ahLst/>
              <a:cxnLst/>
              <a:rect l="l" t="t" r="r" b="b"/>
              <a:pathLst>
                <a:path w="882650" h="882650">
                  <a:moveTo>
                    <a:pt x="683895" y="0"/>
                  </a:moveTo>
                  <a:lnTo>
                    <a:pt x="198500" y="0"/>
                  </a:lnTo>
                  <a:lnTo>
                    <a:pt x="198500" y="485266"/>
                  </a:lnTo>
                  <a:lnTo>
                    <a:pt x="0" y="485266"/>
                  </a:lnTo>
                  <a:lnTo>
                    <a:pt x="441198" y="882396"/>
                  </a:lnTo>
                  <a:lnTo>
                    <a:pt x="882396" y="485266"/>
                  </a:lnTo>
                  <a:lnTo>
                    <a:pt x="683895" y="485266"/>
                  </a:lnTo>
                  <a:lnTo>
                    <a:pt x="683895" y="0"/>
                  </a:lnTo>
                  <a:close/>
                </a:path>
              </a:pathLst>
            </a:custGeom>
            <a:solidFill>
              <a:srgbClr val="E8D0D0">
                <a:alpha val="90194"/>
              </a:srgbClr>
            </a:solidFill>
          </p:spPr>
          <p:txBody>
            <a:bodyPr wrap="square" lIns="0" tIns="0" rIns="0" bIns="0" rtlCol="0"/>
            <a:lstStyle/>
            <a:p>
              <a:endParaRPr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4" name="object 21"/>
            <p:cNvSpPr/>
            <p:nvPr/>
          </p:nvSpPr>
          <p:spPr>
            <a:xfrm>
              <a:off x="6570725" y="2631186"/>
              <a:ext cx="882650" cy="882650"/>
            </a:xfrm>
            <a:custGeom>
              <a:avLst/>
              <a:gdLst/>
              <a:ahLst/>
              <a:cxnLst/>
              <a:rect l="l" t="t" r="r" b="b"/>
              <a:pathLst>
                <a:path w="882650" h="882650">
                  <a:moveTo>
                    <a:pt x="0" y="485266"/>
                  </a:moveTo>
                  <a:lnTo>
                    <a:pt x="198500" y="485266"/>
                  </a:lnTo>
                  <a:lnTo>
                    <a:pt x="198500" y="0"/>
                  </a:lnTo>
                  <a:lnTo>
                    <a:pt x="683895" y="0"/>
                  </a:lnTo>
                  <a:lnTo>
                    <a:pt x="683895" y="485266"/>
                  </a:lnTo>
                  <a:lnTo>
                    <a:pt x="882396" y="485266"/>
                  </a:lnTo>
                  <a:lnTo>
                    <a:pt x="441198" y="882396"/>
                  </a:lnTo>
                  <a:lnTo>
                    <a:pt x="0" y="485266"/>
                  </a:lnTo>
                  <a:close/>
                </a:path>
              </a:pathLst>
            </a:custGeom>
            <a:ln w="25908">
              <a:solidFill>
                <a:srgbClr val="E8D0D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5" name="object 22"/>
            <p:cNvSpPr/>
            <p:nvPr/>
          </p:nvSpPr>
          <p:spPr>
            <a:xfrm>
              <a:off x="7187945" y="4205478"/>
              <a:ext cx="882650" cy="882650"/>
            </a:xfrm>
            <a:custGeom>
              <a:avLst/>
              <a:gdLst/>
              <a:ahLst/>
              <a:cxnLst/>
              <a:rect l="l" t="t" r="r" b="b"/>
              <a:pathLst>
                <a:path w="882650" h="882650">
                  <a:moveTo>
                    <a:pt x="683895" y="0"/>
                  </a:moveTo>
                  <a:lnTo>
                    <a:pt x="198500" y="0"/>
                  </a:lnTo>
                  <a:lnTo>
                    <a:pt x="198500" y="485267"/>
                  </a:lnTo>
                  <a:lnTo>
                    <a:pt x="0" y="485267"/>
                  </a:lnTo>
                  <a:lnTo>
                    <a:pt x="441198" y="882396"/>
                  </a:lnTo>
                  <a:lnTo>
                    <a:pt x="882396" y="485267"/>
                  </a:lnTo>
                  <a:lnTo>
                    <a:pt x="683895" y="485267"/>
                  </a:lnTo>
                  <a:lnTo>
                    <a:pt x="683895" y="0"/>
                  </a:lnTo>
                  <a:close/>
                </a:path>
              </a:pathLst>
            </a:custGeom>
            <a:solidFill>
              <a:srgbClr val="DEE7D1">
                <a:alpha val="90194"/>
              </a:srgbClr>
            </a:solidFill>
          </p:spPr>
          <p:txBody>
            <a:bodyPr wrap="square" lIns="0" tIns="0" rIns="0" bIns="0" rtlCol="0"/>
            <a:lstStyle/>
            <a:p>
              <a:endParaRPr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6" name="object 23"/>
            <p:cNvSpPr/>
            <p:nvPr/>
          </p:nvSpPr>
          <p:spPr>
            <a:xfrm>
              <a:off x="7187945" y="4205478"/>
              <a:ext cx="882650" cy="882650"/>
            </a:xfrm>
            <a:custGeom>
              <a:avLst/>
              <a:gdLst/>
              <a:ahLst/>
              <a:cxnLst/>
              <a:rect l="l" t="t" r="r" b="b"/>
              <a:pathLst>
                <a:path w="882650" h="882650">
                  <a:moveTo>
                    <a:pt x="0" y="485267"/>
                  </a:moveTo>
                  <a:lnTo>
                    <a:pt x="198500" y="485267"/>
                  </a:lnTo>
                  <a:lnTo>
                    <a:pt x="198500" y="0"/>
                  </a:lnTo>
                  <a:lnTo>
                    <a:pt x="683895" y="0"/>
                  </a:lnTo>
                  <a:lnTo>
                    <a:pt x="683895" y="485267"/>
                  </a:lnTo>
                  <a:lnTo>
                    <a:pt x="882396" y="485267"/>
                  </a:lnTo>
                  <a:lnTo>
                    <a:pt x="441198" y="882396"/>
                  </a:lnTo>
                  <a:lnTo>
                    <a:pt x="0" y="485267"/>
                  </a:lnTo>
                  <a:close/>
                </a:path>
              </a:pathLst>
            </a:custGeom>
            <a:ln w="25908">
              <a:solidFill>
                <a:srgbClr val="DEE7D1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428604"/>
            <a:ext cx="8183880" cy="5857916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None/>
            </a:pPr>
            <a:r>
              <a:rPr lang="en-IN" sz="2200" b="1" dirty="0">
                <a:latin typeface="Times New Roman" pitchFamily="18" charset="0"/>
                <a:cs typeface="Times New Roman" pitchFamily="18" charset="0"/>
              </a:rPr>
              <a:t> </a:t>
            </a:r>
            <a:endParaRPr lang="en-IN" sz="22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endParaRPr lang="en-IN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D9F18-B5D6-4D79-9554-183257492D07}" type="slidenum">
              <a:rPr lang="en-IN" smtClean="0"/>
              <a:pPr/>
              <a:t>9</a:t>
            </a:fld>
            <a:endParaRPr lang="en-IN"/>
          </a:p>
        </p:txBody>
      </p:sp>
      <p:sp>
        <p:nvSpPr>
          <p:cNvPr id="5" name="object 2"/>
          <p:cNvSpPr/>
          <p:nvPr/>
        </p:nvSpPr>
        <p:spPr>
          <a:xfrm>
            <a:off x="381000" y="304800"/>
            <a:ext cx="8417052" cy="60198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403</TotalTime>
  <Words>607</Words>
  <Application>Microsoft Office PowerPoint</Application>
  <PresentationFormat>On-screen Show (4:3)</PresentationFormat>
  <Paragraphs>110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Arial</vt:lpstr>
      <vt:lpstr>Arial Black</vt:lpstr>
      <vt:lpstr>Calibri</vt:lpstr>
      <vt:lpstr>Times New Roman</vt:lpstr>
      <vt:lpstr>Verdana</vt:lpstr>
      <vt:lpstr>Wingdings 2</vt:lpstr>
      <vt:lpstr>Aspect</vt:lpstr>
      <vt:lpstr>PowerPoint Presentation</vt:lpstr>
      <vt:lpstr>Introduction:-</vt:lpstr>
      <vt:lpstr>PowerPoint Presentation</vt:lpstr>
      <vt:lpstr>PowerPoint Presentation</vt:lpstr>
      <vt:lpstr>PowerPoint Presentation</vt:lpstr>
      <vt:lpstr> Classification of  Aminoglycosides:</vt:lpstr>
      <vt:lpstr>MOA: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CtrlSoft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surajsunilchavan</dc:creator>
  <cp:lastModifiedBy>admin5</cp:lastModifiedBy>
  <cp:revision>45</cp:revision>
  <dcterms:created xsi:type="dcterms:W3CDTF">2020-02-09T16:05:11Z</dcterms:created>
  <dcterms:modified xsi:type="dcterms:W3CDTF">2021-01-30T10:39:27Z</dcterms:modified>
</cp:coreProperties>
</file>